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13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968693" y="2752844"/>
            <a:ext cx="12883231" cy="1002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7890"/>
              </a:lnSpc>
              <a:buNone/>
            </a:pPr>
            <a:r>
              <a:rPr lang="en-US" sz="6312" b="1" kern="0" spc="-126" dirty="0" err="1">
                <a:solidFill>
                  <a:srgbClr val="D75BE2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不動産仲介買取</a:t>
            </a:r>
            <a:r>
              <a:rPr lang="en-US" sz="6312" b="1" kern="0" spc="-126" dirty="0">
                <a:solidFill>
                  <a:srgbClr val="D75BE2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＆ </a:t>
            </a:r>
            <a:r>
              <a:rPr lang="en-US" sz="6312" b="1" kern="0" spc="-126" dirty="0" err="1">
                <a:solidFill>
                  <a:srgbClr val="D75BE2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M＆A仲介</a:t>
            </a:r>
            <a:endParaRPr lang="en-US" sz="6312" dirty="0"/>
          </a:p>
        </p:txBody>
      </p:sp>
      <p:sp>
        <p:nvSpPr>
          <p:cNvPr id="7" name="Text 3"/>
          <p:cNvSpPr/>
          <p:nvPr/>
        </p:nvSpPr>
        <p:spPr>
          <a:xfrm>
            <a:off x="968693" y="4125158"/>
            <a:ext cx="12692896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 err="1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不動産の売却から購入まで、M＆Aもワンストップで、お客様のニーズに合わせた最適なサポートを提供します</a:t>
            </a:r>
            <a:r>
              <a:rPr lang="en-US" sz="1944" kern="0" spc="-39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。</a:t>
            </a:r>
            <a:endParaRPr lang="en-US" sz="1944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93" y="4797862"/>
            <a:ext cx="2186821" cy="678894"/>
          </a:xfrm>
          <a:prstGeom prst="rect">
            <a:avLst/>
          </a:prstGeom>
        </p:spPr>
      </p:pic>
      <p:pic>
        <p:nvPicPr>
          <p:cNvPr id="9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75BE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2434590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事業内容</a:t>
            </a:r>
            <a:endParaRPr lang="en-US" sz="4574" dirty="0"/>
          </a:p>
        </p:txBody>
      </p:sp>
      <p:sp>
        <p:nvSpPr>
          <p:cNvPr id="5" name="Text 3"/>
          <p:cNvSpPr/>
          <p:nvPr/>
        </p:nvSpPr>
        <p:spPr>
          <a:xfrm>
            <a:off x="968693" y="3777734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不動産仲介</a:t>
            </a:r>
            <a:endParaRPr lang="en-US" sz="2287" dirty="0"/>
          </a:p>
        </p:txBody>
      </p:sp>
      <p:sp>
        <p:nvSpPr>
          <p:cNvPr id="6" name="Text 4"/>
          <p:cNvSpPr/>
          <p:nvPr/>
        </p:nvSpPr>
        <p:spPr>
          <a:xfrm>
            <a:off x="968693" y="4387691"/>
            <a:ext cx="382893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売却・購入の仲介業務を、お客様のニーズに合わせた戦略でサポートします。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407462" y="3777734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買取</a:t>
            </a:r>
            <a:endParaRPr lang="en-US" sz="2287" dirty="0"/>
          </a:p>
        </p:txBody>
      </p:sp>
      <p:sp>
        <p:nvSpPr>
          <p:cNvPr id="8" name="Text 6"/>
          <p:cNvSpPr/>
          <p:nvPr/>
        </p:nvSpPr>
        <p:spPr>
          <a:xfrm>
            <a:off x="5407462" y="4387691"/>
            <a:ext cx="382893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不動産を弊社が直接買い取り、迅速な売却を可能にします。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9846231" y="3777734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3200" b="1" kern="0" spc="-46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M&amp;A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9846231" y="4387691"/>
            <a:ext cx="3828931" cy="16547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企業の合併・買収を支援し、事業の成長を促進します。相談件数増えてきており、弊社の今後の中核業務として位置付け</a:t>
            </a: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。</a:t>
            </a:r>
            <a:endParaRPr lang="en-US" sz="1944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838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2885"/>
            <a:ext cx="5486400" cy="778406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0217" y="613053"/>
            <a:ext cx="5245656" cy="6556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63"/>
              </a:lnSpc>
              <a:buNone/>
            </a:pPr>
            <a:r>
              <a:rPr lang="en-US" sz="4130" b="1" kern="0" spc="-83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強みと特徴</a:t>
            </a:r>
            <a:endParaRPr lang="en-US" sz="4130" dirty="0"/>
          </a:p>
        </p:txBody>
      </p:sp>
      <p:sp>
        <p:nvSpPr>
          <p:cNvPr id="6" name="Shape 2"/>
          <p:cNvSpPr/>
          <p:nvPr/>
        </p:nvSpPr>
        <p:spPr>
          <a:xfrm>
            <a:off x="780217" y="1853803"/>
            <a:ext cx="501610" cy="501610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52262" y="1947148"/>
            <a:ext cx="157401" cy="3148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78"/>
              </a:lnSpc>
              <a:buNone/>
            </a:pPr>
            <a:r>
              <a:rPr lang="en-US" sz="2478" b="1" kern="0" spc="-50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2478" dirty="0"/>
          </a:p>
        </p:txBody>
      </p:sp>
      <p:sp>
        <p:nvSpPr>
          <p:cNvPr id="8" name="Text 4"/>
          <p:cNvSpPr/>
          <p:nvPr/>
        </p:nvSpPr>
        <p:spPr>
          <a:xfrm>
            <a:off x="1504712" y="1853803"/>
            <a:ext cx="2622828" cy="327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2"/>
              </a:lnSpc>
              <a:buNone/>
            </a:pPr>
            <a:r>
              <a:rPr lang="en-US" sz="2065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豊富なネットワーク</a:t>
            </a:r>
            <a:endParaRPr lang="en-US" sz="2065" dirty="0"/>
          </a:p>
        </p:txBody>
      </p:sp>
      <p:sp>
        <p:nvSpPr>
          <p:cNvPr id="9" name="Text 5"/>
          <p:cNvSpPr/>
          <p:nvPr/>
        </p:nvSpPr>
        <p:spPr>
          <a:xfrm>
            <a:off x="1504712" y="2315289"/>
            <a:ext cx="6859072" cy="7131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9"/>
              </a:lnSpc>
              <a:buNone/>
            </a:pPr>
            <a:r>
              <a:rPr lang="en-US" sz="1755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不動産業界、金融機関、法律事務所など、幅広いネットワークを活用し、お客様に最適な取引を実現します。</a:t>
            </a:r>
            <a:endParaRPr lang="en-US" sz="1755" dirty="0"/>
          </a:p>
        </p:txBody>
      </p:sp>
      <p:sp>
        <p:nvSpPr>
          <p:cNvPr id="10" name="Shape 6"/>
          <p:cNvSpPr/>
          <p:nvPr/>
        </p:nvSpPr>
        <p:spPr>
          <a:xfrm>
            <a:off x="780217" y="3502104"/>
            <a:ext cx="501610" cy="501610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52262" y="3595449"/>
            <a:ext cx="157401" cy="3148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78"/>
              </a:lnSpc>
              <a:buNone/>
            </a:pPr>
            <a:r>
              <a:rPr lang="en-US" sz="2478" b="1" kern="0" spc="-50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lang="en-US" sz="2478" dirty="0"/>
          </a:p>
        </p:txBody>
      </p:sp>
      <p:sp>
        <p:nvSpPr>
          <p:cNvPr id="12" name="Text 8"/>
          <p:cNvSpPr/>
          <p:nvPr/>
        </p:nvSpPr>
        <p:spPr>
          <a:xfrm>
            <a:off x="1504712" y="3502104"/>
            <a:ext cx="2622828" cy="327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2"/>
              </a:lnSpc>
              <a:buNone/>
            </a:pPr>
            <a:r>
              <a:rPr lang="en-US" sz="2065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専門性の高いチーム</a:t>
            </a:r>
            <a:endParaRPr lang="en-US" sz="2065" dirty="0"/>
          </a:p>
        </p:txBody>
      </p:sp>
      <p:sp>
        <p:nvSpPr>
          <p:cNvPr id="13" name="Text 9"/>
          <p:cNvSpPr/>
          <p:nvPr/>
        </p:nvSpPr>
        <p:spPr>
          <a:xfrm>
            <a:off x="1504712" y="3963591"/>
            <a:ext cx="6859072" cy="7131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9"/>
              </a:lnSpc>
              <a:buNone/>
            </a:pPr>
            <a:r>
              <a:rPr lang="en-US" sz="1755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経験豊富な専門スタッフが、お客様のニーズに合わせたサポートを提供します。</a:t>
            </a:r>
            <a:endParaRPr lang="en-US" sz="1755" dirty="0"/>
          </a:p>
        </p:txBody>
      </p:sp>
      <p:sp>
        <p:nvSpPr>
          <p:cNvPr id="14" name="Shape 10"/>
          <p:cNvSpPr/>
          <p:nvPr/>
        </p:nvSpPr>
        <p:spPr>
          <a:xfrm>
            <a:off x="780217" y="5150406"/>
            <a:ext cx="501610" cy="501610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52262" y="5243751"/>
            <a:ext cx="157401" cy="3148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78"/>
              </a:lnSpc>
              <a:buNone/>
            </a:pPr>
            <a:r>
              <a:rPr lang="en-US" sz="2478" b="1" kern="0" spc="-50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2478" dirty="0"/>
          </a:p>
        </p:txBody>
      </p:sp>
      <p:sp>
        <p:nvSpPr>
          <p:cNvPr id="16" name="Text 12"/>
          <p:cNvSpPr/>
          <p:nvPr/>
        </p:nvSpPr>
        <p:spPr>
          <a:xfrm>
            <a:off x="1504712" y="5150406"/>
            <a:ext cx="2622828" cy="327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2"/>
              </a:lnSpc>
              <a:buNone/>
            </a:pPr>
            <a:r>
              <a:rPr lang="en-US" sz="2065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迅速な対応</a:t>
            </a:r>
            <a:endParaRPr lang="en-US" sz="2065" dirty="0"/>
          </a:p>
        </p:txBody>
      </p:sp>
      <p:sp>
        <p:nvSpPr>
          <p:cNvPr id="17" name="Text 13"/>
          <p:cNvSpPr/>
          <p:nvPr/>
        </p:nvSpPr>
        <p:spPr>
          <a:xfrm>
            <a:off x="1504712" y="5611892"/>
            <a:ext cx="6859072" cy="7131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09"/>
              </a:lnSpc>
              <a:buNone/>
            </a:pPr>
            <a:r>
              <a:rPr lang="en-US" sz="1755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お客様の大切な時間を無駄にしないよう、スピーディーな対応を心がけています。</a:t>
            </a:r>
            <a:endParaRPr lang="en-US" sz="1755" dirty="0"/>
          </a:p>
        </p:txBody>
      </p:sp>
      <p:sp>
        <p:nvSpPr>
          <p:cNvPr id="18" name="Shape 14"/>
          <p:cNvSpPr/>
          <p:nvPr/>
        </p:nvSpPr>
        <p:spPr>
          <a:xfrm>
            <a:off x="780217" y="6798707"/>
            <a:ext cx="501610" cy="501610"/>
          </a:xfrm>
          <a:prstGeom prst="roundRect">
            <a:avLst>
              <a:gd name="adj" fmla="val 1866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952262" y="6892052"/>
            <a:ext cx="157401" cy="3148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78"/>
              </a:lnSpc>
              <a:buNone/>
            </a:pPr>
            <a:r>
              <a:rPr lang="en-US" sz="2478" b="1" kern="0" spc="-50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4</a:t>
            </a:r>
            <a:endParaRPr lang="en-US" sz="2478" dirty="0"/>
          </a:p>
        </p:txBody>
      </p:sp>
      <p:sp>
        <p:nvSpPr>
          <p:cNvPr id="20" name="Text 16"/>
          <p:cNvSpPr/>
          <p:nvPr/>
        </p:nvSpPr>
        <p:spPr>
          <a:xfrm>
            <a:off x="1504712" y="6798707"/>
            <a:ext cx="2622828" cy="327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2"/>
              </a:lnSpc>
              <a:buNone/>
            </a:pPr>
            <a:r>
              <a:rPr lang="en-US" sz="2065" b="1" kern="0" spc="-4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透明性</a:t>
            </a:r>
            <a:endParaRPr lang="en-US" sz="2065" dirty="0"/>
          </a:p>
        </p:txBody>
      </p:sp>
      <p:sp>
        <p:nvSpPr>
          <p:cNvPr id="21" name="Text 17"/>
          <p:cNvSpPr/>
          <p:nvPr/>
        </p:nvSpPr>
        <p:spPr>
          <a:xfrm>
            <a:off x="1504712" y="7260193"/>
            <a:ext cx="6859072" cy="3565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09"/>
              </a:lnSpc>
              <a:buNone/>
            </a:pPr>
            <a:r>
              <a:rPr lang="en-US" sz="1755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取引内容を明確にし、お客様との信頼関係を築き上げます。</a:t>
            </a:r>
            <a:endParaRPr lang="en-US" sz="1755" dirty="0"/>
          </a:p>
        </p:txBody>
      </p:sp>
      <p:pic>
        <p:nvPicPr>
          <p:cNvPr id="2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75BE2"/>
          </a:solidFill>
          <a:ln/>
        </p:spPr>
      </p:sp>
      <p:sp>
        <p:nvSpPr>
          <p:cNvPr id="3" name="Shape 1"/>
          <p:cNvSpPr/>
          <p:nvPr/>
        </p:nvSpPr>
        <p:spPr>
          <a:xfrm>
            <a:off x="-15478" y="9144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1487567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実績</a:t>
            </a:r>
            <a:endParaRPr lang="en-US" sz="4574" dirty="0"/>
          </a:p>
        </p:txBody>
      </p:sp>
      <p:sp>
        <p:nvSpPr>
          <p:cNvPr id="5" name="Shape 3"/>
          <p:cNvSpPr/>
          <p:nvPr/>
        </p:nvSpPr>
        <p:spPr>
          <a:xfrm>
            <a:off x="968693" y="4724638"/>
            <a:ext cx="12692896" cy="30480"/>
          </a:xfrm>
          <a:prstGeom prst="roundRect">
            <a:avLst>
              <a:gd name="adj" fmla="val 340200"/>
            </a:avLst>
          </a:prstGeom>
          <a:solidFill>
            <a:srgbClr val="DABADD"/>
          </a:solidFill>
          <a:ln/>
        </p:spPr>
      </p:sp>
      <p:sp>
        <p:nvSpPr>
          <p:cNvPr id="6" name="Shape 4"/>
          <p:cNvSpPr/>
          <p:nvPr/>
        </p:nvSpPr>
        <p:spPr>
          <a:xfrm>
            <a:off x="4064794" y="3860661"/>
            <a:ext cx="30480" cy="864037"/>
          </a:xfrm>
          <a:prstGeom prst="roundRect">
            <a:avLst>
              <a:gd name="adj" fmla="val 340200"/>
            </a:avLst>
          </a:prstGeom>
          <a:solidFill>
            <a:srgbClr val="DABADD"/>
          </a:solidFill>
          <a:ln/>
        </p:spPr>
      </p:sp>
      <p:sp>
        <p:nvSpPr>
          <p:cNvPr id="7" name="Shape 5"/>
          <p:cNvSpPr/>
          <p:nvPr/>
        </p:nvSpPr>
        <p:spPr>
          <a:xfrm>
            <a:off x="3802380" y="444692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992880" y="4550390"/>
            <a:ext cx="174308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4"/>
              </a:lnSpc>
              <a:buNone/>
            </a:pPr>
            <a:r>
              <a:rPr lang="en-US" sz="2744" b="1" kern="0" spc="-5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2744" dirty="0"/>
          </a:p>
        </p:txBody>
      </p:sp>
      <p:sp>
        <p:nvSpPr>
          <p:cNvPr id="9" name="Text 7"/>
          <p:cNvSpPr/>
          <p:nvPr/>
        </p:nvSpPr>
        <p:spPr>
          <a:xfrm>
            <a:off x="2627947" y="2707362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2022年</a:t>
            </a:r>
            <a:endParaRPr lang="en-US" sz="2287" dirty="0"/>
          </a:p>
        </p:txBody>
      </p:sp>
      <p:sp>
        <p:nvSpPr>
          <p:cNvPr id="10" name="Text 8"/>
          <p:cNvSpPr/>
          <p:nvPr/>
        </p:nvSpPr>
        <p:spPr>
          <a:xfrm>
            <a:off x="1215509" y="3218617"/>
            <a:ext cx="572940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0"/>
              </a:lnSpc>
              <a:buNone/>
            </a:pPr>
            <a:r>
              <a:rPr lang="en-US" sz="1944" dirty="0" err="1"/>
              <a:t>M＆A相談業務開始</a:t>
            </a:r>
            <a:endParaRPr lang="en-US" sz="1944" dirty="0"/>
          </a:p>
        </p:txBody>
      </p:sp>
      <p:sp>
        <p:nvSpPr>
          <p:cNvPr id="11" name="Shape 9"/>
          <p:cNvSpPr/>
          <p:nvPr/>
        </p:nvSpPr>
        <p:spPr>
          <a:xfrm>
            <a:off x="7299722" y="4724579"/>
            <a:ext cx="30480" cy="864037"/>
          </a:xfrm>
          <a:prstGeom prst="roundRect">
            <a:avLst>
              <a:gd name="adj" fmla="val 340200"/>
            </a:avLst>
          </a:prstGeom>
          <a:solidFill>
            <a:srgbClr val="DABADD"/>
          </a:solidFill>
          <a:ln/>
        </p:spPr>
      </p:sp>
      <p:sp>
        <p:nvSpPr>
          <p:cNvPr id="12" name="Shape 10"/>
          <p:cNvSpPr/>
          <p:nvPr/>
        </p:nvSpPr>
        <p:spPr>
          <a:xfrm>
            <a:off x="7037308" y="444692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27808" y="4550390"/>
            <a:ext cx="174308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4"/>
              </a:lnSpc>
              <a:buNone/>
            </a:pPr>
            <a:r>
              <a:rPr lang="en-US" sz="2744" dirty="0"/>
              <a:t>2</a:t>
            </a:r>
          </a:p>
        </p:txBody>
      </p:sp>
      <p:sp>
        <p:nvSpPr>
          <p:cNvPr id="14" name="Text 12"/>
          <p:cNvSpPr/>
          <p:nvPr/>
        </p:nvSpPr>
        <p:spPr>
          <a:xfrm>
            <a:off x="5862876" y="5835610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2023年</a:t>
            </a:r>
            <a:endParaRPr lang="en-US" sz="2287" dirty="0"/>
          </a:p>
        </p:txBody>
      </p:sp>
      <p:sp>
        <p:nvSpPr>
          <p:cNvPr id="15" name="Text 13"/>
          <p:cNvSpPr/>
          <p:nvPr/>
        </p:nvSpPr>
        <p:spPr>
          <a:xfrm>
            <a:off x="4450437" y="6346865"/>
            <a:ext cx="572940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M＆A </a:t>
            </a:r>
            <a:r>
              <a:rPr lang="en-US" sz="1944" kern="0" spc="-39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FA契約</a:t>
            </a: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 4件獲得</a:t>
            </a:r>
          </a:p>
        </p:txBody>
      </p:sp>
      <p:sp>
        <p:nvSpPr>
          <p:cNvPr id="16" name="Shape 14"/>
          <p:cNvSpPr/>
          <p:nvPr/>
        </p:nvSpPr>
        <p:spPr>
          <a:xfrm>
            <a:off x="10534650" y="3860661"/>
            <a:ext cx="30480" cy="864037"/>
          </a:xfrm>
          <a:prstGeom prst="roundRect">
            <a:avLst>
              <a:gd name="adj" fmla="val 340200"/>
            </a:avLst>
          </a:prstGeom>
          <a:solidFill>
            <a:srgbClr val="DABADD"/>
          </a:solidFill>
          <a:ln/>
        </p:spPr>
      </p:sp>
      <p:sp>
        <p:nvSpPr>
          <p:cNvPr id="17" name="Shape 15"/>
          <p:cNvSpPr/>
          <p:nvPr/>
        </p:nvSpPr>
        <p:spPr>
          <a:xfrm>
            <a:off x="10272236" y="444692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462736" y="4550390"/>
            <a:ext cx="174308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4"/>
              </a:lnSpc>
              <a:buNone/>
            </a:pPr>
            <a:r>
              <a:rPr lang="en-US" sz="2744" b="1" kern="0" spc="-5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2744" dirty="0"/>
          </a:p>
        </p:txBody>
      </p:sp>
      <p:sp>
        <p:nvSpPr>
          <p:cNvPr id="19" name="Text 17"/>
          <p:cNvSpPr/>
          <p:nvPr/>
        </p:nvSpPr>
        <p:spPr>
          <a:xfrm>
            <a:off x="9097804" y="2707362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59"/>
              </a:lnSpc>
              <a:buNone/>
            </a:pPr>
            <a:r>
              <a:rPr lang="en-US" sz="2287" b="1" kern="0" spc="-46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2024年</a:t>
            </a:r>
            <a:endParaRPr lang="en-US" sz="2287" dirty="0"/>
          </a:p>
        </p:txBody>
      </p:sp>
      <p:sp>
        <p:nvSpPr>
          <p:cNvPr id="20" name="Text 18"/>
          <p:cNvSpPr/>
          <p:nvPr/>
        </p:nvSpPr>
        <p:spPr>
          <a:xfrm>
            <a:off x="7685365" y="3218617"/>
            <a:ext cx="572940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M&amp;A案件1件 </a:t>
            </a:r>
            <a:r>
              <a:rPr lang="en-US" sz="1944" kern="0" spc="-39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成約</a:t>
            </a:r>
            <a:endParaRPr lang="en-US" sz="1944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75BE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3307318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M&amp;A事業</a:t>
            </a:r>
            <a:endParaRPr lang="en-US" sz="45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30" y="4620220"/>
            <a:ext cx="138827" cy="18514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338977" y="4527113"/>
            <a:ext cx="12322612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M&amp;Aのサポート</a:t>
            </a:r>
            <a:endParaRPr lang="en-US" sz="1944" dirty="0"/>
          </a:p>
        </p:txBody>
      </p:sp>
      <p:pic>
        <p:nvPicPr>
          <p:cNvPr id="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75BE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1173480" y="657582"/>
            <a:ext cx="5621655" cy="702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33"/>
              </a:lnSpc>
              <a:buNone/>
            </a:pPr>
            <a:r>
              <a:rPr lang="en-US" sz="4427" b="1" kern="0" spc="-89" dirty="0">
                <a:solidFill>
                  <a:srgbClr val="D73AD7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顧客サポート</a:t>
            </a:r>
            <a:endParaRPr lang="en-US" sz="4427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0" y="1838087"/>
            <a:ext cx="1194554" cy="19113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726412" y="2076926"/>
            <a:ext cx="2810828" cy="3513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7"/>
              </a:lnSpc>
              <a:buNone/>
            </a:pPr>
            <a:r>
              <a:rPr lang="en-US" sz="2213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丁寧なヒアリング</a:t>
            </a:r>
            <a:endParaRPr lang="en-US" sz="2213" dirty="0"/>
          </a:p>
        </p:txBody>
      </p:sp>
      <p:sp>
        <p:nvSpPr>
          <p:cNvPr id="7" name="Text 4"/>
          <p:cNvSpPr/>
          <p:nvPr/>
        </p:nvSpPr>
        <p:spPr>
          <a:xfrm>
            <a:off x="2726412" y="2571631"/>
            <a:ext cx="10730508" cy="3823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10"/>
              </a:lnSpc>
              <a:buNone/>
            </a:pPr>
            <a:r>
              <a:rPr lang="en-US" sz="188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お客様のご要望や状況を丁寧にヒアリングします。</a:t>
            </a:r>
            <a:endParaRPr lang="en-US" sz="1881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80" y="3749397"/>
            <a:ext cx="1194554" cy="191131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726412" y="3988237"/>
            <a:ext cx="2810828" cy="3513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7"/>
              </a:lnSpc>
              <a:buNone/>
            </a:pPr>
            <a:r>
              <a:rPr lang="en-US" sz="2213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最適なプラン提案</a:t>
            </a:r>
            <a:endParaRPr lang="en-US" sz="2213" dirty="0"/>
          </a:p>
        </p:txBody>
      </p:sp>
      <p:sp>
        <p:nvSpPr>
          <p:cNvPr id="10" name="Text 6"/>
          <p:cNvSpPr/>
          <p:nvPr/>
        </p:nvSpPr>
        <p:spPr>
          <a:xfrm>
            <a:off x="2726412" y="4482941"/>
            <a:ext cx="10730508" cy="3823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10"/>
              </a:lnSpc>
              <a:buNone/>
            </a:pPr>
            <a:r>
              <a:rPr lang="en-US" sz="188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お客様のニーズに合わせた最適なプランをご提案します。</a:t>
            </a:r>
            <a:endParaRPr lang="en-US" sz="1881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480" y="5660708"/>
            <a:ext cx="1194554" cy="191131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726412" y="5899547"/>
            <a:ext cx="2810828" cy="3513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7"/>
              </a:lnSpc>
              <a:buNone/>
            </a:pPr>
            <a:r>
              <a:rPr lang="en-US" sz="2213" b="1" kern="0" spc="-44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安心できるサポート</a:t>
            </a:r>
            <a:endParaRPr lang="en-US" sz="2213" dirty="0"/>
          </a:p>
        </p:txBody>
      </p:sp>
      <p:sp>
        <p:nvSpPr>
          <p:cNvPr id="13" name="Text 8"/>
          <p:cNvSpPr/>
          <p:nvPr/>
        </p:nvSpPr>
        <p:spPr>
          <a:xfrm>
            <a:off x="2726412" y="6394252"/>
            <a:ext cx="10730508" cy="3823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10"/>
              </a:lnSpc>
              <a:buNone/>
            </a:pPr>
            <a:r>
              <a:rPr lang="en-US" sz="188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取引完了後も、アフターフォローをしっかり行います。</a:t>
            </a:r>
            <a:endParaRPr lang="en-US" sz="1881" dirty="0"/>
          </a:p>
        </p:txBody>
      </p:sp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-59" y="102967"/>
            <a:ext cx="14630400" cy="82296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968693" y="2138363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>
                <a:solidFill>
                  <a:srgbClr val="D75BE2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会社情報</a:t>
            </a:r>
            <a:endParaRPr lang="en-US" sz="4574" dirty="0"/>
          </a:p>
        </p:txBody>
      </p:sp>
      <p:sp>
        <p:nvSpPr>
          <p:cNvPr id="7" name="Shape 3"/>
          <p:cNvSpPr/>
          <p:nvPr/>
        </p:nvSpPr>
        <p:spPr>
          <a:xfrm>
            <a:off x="968693" y="3234690"/>
            <a:ext cx="12692896" cy="2856547"/>
          </a:xfrm>
          <a:prstGeom prst="roundRect">
            <a:avLst>
              <a:gd name="adj" fmla="val 3630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983933" y="3249930"/>
            <a:ext cx="12662416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1230868" y="3405664"/>
            <a:ext cx="5833705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会社名</a:t>
            </a:r>
            <a:endParaRPr lang="en-US" sz="1944" dirty="0"/>
          </a:p>
        </p:txBody>
      </p:sp>
      <p:sp>
        <p:nvSpPr>
          <p:cNvPr id="10" name="Text 6"/>
          <p:cNvSpPr/>
          <p:nvPr/>
        </p:nvSpPr>
        <p:spPr>
          <a:xfrm>
            <a:off x="7565827" y="3405664"/>
            <a:ext cx="5833705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 err="1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</a:rPr>
              <a:t>有限会社ハウジング大伸</a:t>
            </a:r>
            <a:endParaRPr lang="en-US" sz="1944" dirty="0"/>
          </a:p>
        </p:txBody>
      </p:sp>
      <p:sp>
        <p:nvSpPr>
          <p:cNvPr id="11" name="Shape 7"/>
          <p:cNvSpPr/>
          <p:nvPr/>
        </p:nvSpPr>
        <p:spPr>
          <a:xfrm>
            <a:off x="983933" y="3956447"/>
            <a:ext cx="12662416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1230868" y="4112181"/>
            <a:ext cx="5833705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代表者</a:t>
            </a:r>
            <a:endParaRPr lang="en-US" sz="1944" dirty="0"/>
          </a:p>
        </p:txBody>
      </p:sp>
      <p:sp>
        <p:nvSpPr>
          <p:cNvPr id="13" name="Text 9"/>
          <p:cNvSpPr/>
          <p:nvPr/>
        </p:nvSpPr>
        <p:spPr>
          <a:xfrm>
            <a:off x="7565827" y="4112181"/>
            <a:ext cx="5833705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 err="1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</a:rPr>
              <a:t>田口</a:t>
            </a:r>
            <a:r>
              <a:rPr lang="en-US" sz="1944" kern="0" spc="-39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</a:rPr>
              <a:t> </a:t>
            </a:r>
            <a:r>
              <a:rPr lang="en-US" sz="1944" kern="0" spc="-39" dirty="0" err="1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</a:rPr>
              <a:t>昭</a:t>
            </a:r>
            <a:endParaRPr lang="en-US" sz="1944" dirty="0"/>
          </a:p>
        </p:txBody>
      </p:sp>
      <p:sp>
        <p:nvSpPr>
          <p:cNvPr id="14" name="Shape 10"/>
          <p:cNvSpPr/>
          <p:nvPr/>
        </p:nvSpPr>
        <p:spPr>
          <a:xfrm>
            <a:off x="983933" y="4662964"/>
            <a:ext cx="12662416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1"/>
          <p:cNvSpPr/>
          <p:nvPr/>
        </p:nvSpPr>
        <p:spPr>
          <a:xfrm>
            <a:off x="1230868" y="4818698"/>
            <a:ext cx="5833705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所在地</a:t>
            </a:r>
            <a:endParaRPr lang="en-US" sz="1944" dirty="0"/>
          </a:p>
        </p:txBody>
      </p:sp>
      <p:sp>
        <p:nvSpPr>
          <p:cNvPr id="16" name="Text 12"/>
          <p:cNvSpPr/>
          <p:nvPr/>
        </p:nvSpPr>
        <p:spPr>
          <a:xfrm>
            <a:off x="7565827" y="4793984"/>
            <a:ext cx="5833705" cy="8036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</a:rPr>
              <a:t>大阪府大阪市中央区内本町２丁目2番14号</a:t>
            </a:r>
          </a:p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</a:rPr>
              <a:t>(GSハイム内本町810号室)</a:t>
            </a:r>
            <a:endParaRPr lang="en-US" sz="1944" dirty="0"/>
          </a:p>
        </p:txBody>
      </p:sp>
      <p:sp>
        <p:nvSpPr>
          <p:cNvPr id="17" name="Shape 13"/>
          <p:cNvSpPr/>
          <p:nvPr/>
        </p:nvSpPr>
        <p:spPr>
          <a:xfrm>
            <a:off x="728140" y="5381419"/>
            <a:ext cx="12662416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4"/>
          <p:cNvSpPr/>
          <p:nvPr/>
        </p:nvSpPr>
        <p:spPr>
          <a:xfrm>
            <a:off x="1230868" y="5525214"/>
            <a:ext cx="5833705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TEL・FAX</a:t>
            </a:r>
            <a:endParaRPr lang="en-US" sz="1944" dirty="0"/>
          </a:p>
        </p:txBody>
      </p:sp>
      <p:sp>
        <p:nvSpPr>
          <p:cNvPr id="19" name="Text 15"/>
          <p:cNvSpPr/>
          <p:nvPr/>
        </p:nvSpPr>
        <p:spPr>
          <a:xfrm>
            <a:off x="7565827" y="5525214"/>
            <a:ext cx="5833705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070-8418-6796</a:t>
            </a:r>
            <a:r>
              <a:rPr lang="ja-JP" altLang="en-US" sz="1944" kern="0" spc="-39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・</a:t>
            </a:r>
            <a:r>
              <a:rPr lang="en-US" altLang="ja-JP" sz="1944" kern="0" spc="-39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06-6948-6540</a:t>
            </a:r>
            <a:endParaRPr lang="en-US" sz="1944" dirty="0"/>
          </a:p>
        </p:txBody>
      </p:sp>
      <p:pic>
        <p:nvPicPr>
          <p:cNvPr id="2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187</Words>
  <Application>Microsoft Macintosh PowerPoint</Application>
  <PresentationFormat>ユーザー設定</PresentationFormat>
  <Paragraphs>58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Arial</vt:lpstr>
      <vt:lpstr>Source Sans Pro</vt:lpstr>
      <vt:lpstr>Source Serif Pro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貴弘 佐藤</cp:lastModifiedBy>
  <cp:revision>2</cp:revision>
  <dcterms:created xsi:type="dcterms:W3CDTF">2024-08-10T10:30:52Z</dcterms:created>
  <dcterms:modified xsi:type="dcterms:W3CDTF">2024-10-02T01:32:01Z</dcterms:modified>
</cp:coreProperties>
</file>